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8" r:id="rId3"/>
    <p:sldId id="270" r:id="rId4"/>
    <p:sldId id="271" r:id="rId5"/>
  </p:sldIdLst>
  <p:sldSz cx="7559675" cy="10691813"/>
  <p:notesSz cx="6858000" cy="9144000"/>
  <p:defaultTextStyle>
    <a:defPPr>
      <a:defRPr lang="th-TH"/>
    </a:defPPr>
    <a:lvl1pPr marL="0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1pPr>
    <a:lvl2pPr marL="304175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2pPr>
    <a:lvl3pPr marL="608350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3pPr>
    <a:lvl4pPr marL="912525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4pPr>
    <a:lvl5pPr marL="1216701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5pPr>
    <a:lvl6pPr marL="1520876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6pPr>
    <a:lvl7pPr marL="1825051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7pPr>
    <a:lvl8pPr marL="2129226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8pPr>
    <a:lvl9pPr marL="2433401" algn="l" defTabSz="608350" rtl="0" eaLnBrk="1" latinLnBrk="0" hangingPunct="1">
      <a:defRPr sz="18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367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5246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353" autoAdjust="0"/>
    <p:restoredTop sz="94660"/>
  </p:normalViewPr>
  <p:slideViewPr>
    <p:cSldViewPr snapToGrid="0">
      <p:cViewPr>
        <p:scale>
          <a:sx n="100" d="100"/>
          <a:sy n="100" d="100"/>
        </p:scale>
        <p:origin x="-1112" y="1388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770052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677408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40364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124492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871172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49962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831260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215407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409318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021147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1660041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F5C03-FBB5-41F2-894F-1687F929CBC9}" type="datetimeFigureOut">
              <a:rPr lang="th-TH" smtClean="0"/>
              <a:pPr/>
              <a:t>30/04/69</a:t>
            </a:fld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0C40B4-8392-44D1-BCF8-51254BC97177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xmlns="" val="3452818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559675" cy="10757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3837" y="2585963"/>
            <a:ext cx="7115333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>
              <a:lnSpc>
                <a:spcPct val="150000"/>
              </a:lnSpc>
            </a:pPr>
            <a:r>
              <a:rPr lang="en-US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ราคา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ทองคำฟื้นตัวต่อจากจุดต่ำสุดของเดือน และขยับกลับเข้าใกล้ระดับ 4,600 ดอลลาร์ในช่วงต้นตลาดยุโรป โดยได้แรงหนุนจากการที่ดอลลาร์สหรัฐเข้าสู่ภาวะพัก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ฐานหลัง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แตะระดับสูงสุดใหม่นับตั้งแต่วันที่ 13 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เมษายนที่ผ่านมา 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ซึ่งช่วยพยุงราคาทองคำในฐานะสินทรัพย์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ปลอดภัย</a:t>
            </a:r>
            <a:r>
              <a:rPr lang="en-US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endParaRPr lang="th-TH" sz="13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  <a:p>
            <a:pPr algn="thaiDist">
              <a:lnSpc>
                <a:spcPct val="150000"/>
              </a:lnSpc>
            </a:pPr>
            <a:r>
              <a:rPr lang="en-US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อย่างไร</a:t>
            </a:r>
            <a:r>
              <a:rPr lang="th-TH" sz="13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ก็ตาม มุมมองเชิงเข้มงวดของธนาคารกลางสหรัฐในการประชุมล่าสุด ประกอบกับสถานการณ์เจรจาระหว่างสหรัฐและอิหร่านที่ยังไร้ความคืบหน้า ยังคงเป็นปัจจัยสนับสนุนฝั่งดอลลาร์อย่างต่อเนื่อง และมีแนวโน้มจะจำกัดการฟื้นตัวของทองคำซึ่งเป็นสินทรัพย์ที่ไม่มีผลตอบแทนในรูปดอกเบี้ยไม่ให้ปรับขึ้นได้มากนัก</a:t>
            </a:r>
          </a:p>
          <a:p>
            <a:pPr algn="thaiDist">
              <a:lnSpc>
                <a:spcPct val="150000"/>
              </a:lnSpc>
            </a:pPr>
            <a:endParaRPr lang="th-TH" sz="13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76025" y="5420677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</a:t>
            </a:r>
            <a:r>
              <a:rPr lang="th-TH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,</a:t>
            </a:r>
            <a:r>
              <a:rPr lang="en-US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616</a:t>
            </a:r>
            <a:endParaRPr lang="th-TH" sz="12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27768" y="5420677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4,603</a:t>
            </a:r>
            <a:endParaRPr lang="th-TH" sz="12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3269" y="5420677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</a:t>
            </a:r>
            <a:r>
              <a:rPr lang="th-TH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,</a:t>
            </a:r>
            <a:r>
              <a:rPr lang="en-US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589</a:t>
            </a:r>
            <a:endParaRPr lang="th-TH" sz="12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76036" y="5910175"/>
            <a:ext cx="5902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</a:t>
            </a:r>
            <a:r>
              <a:rPr lang="th-TH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,</a:t>
            </a:r>
            <a:r>
              <a:rPr lang="en-US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668</a:t>
            </a:r>
            <a:endParaRPr lang="th-TH" sz="12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88393" y="5910175"/>
            <a:ext cx="660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4</a:t>
            </a:r>
            <a:r>
              <a:rPr lang="th-TH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,</a:t>
            </a:r>
            <a:r>
              <a:rPr lang="en-US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681</a:t>
            </a:r>
            <a:endParaRPr lang="th-TH" sz="12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953125" y="5910175"/>
            <a:ext cx="793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</a:t>
            </a:r>
            <a:r>
              <a:rPr lang="en-US" sz="12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4,693</a:t>
            </a:r>
            <a:endParaRPr lang="th-TH" sz="12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58203" y="5839409"/>
            <a:ext cx="821059" cy="3976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984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4,580</a:t>
            </a:r>
            <a:endParaRPr lang="th-TH" sz="1984" dirty="0">
              <a:solidFill>
                <a:schemeClr val="bg1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73560" y="5054294"/>
            <a:ext cx="1590330" cy="3976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984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รอซื้อ </a:t>
            </a:r>
            <a:r>
              <a:rPr lang="en-US" sz="1984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</a:t>
            </a:r>
            <a:r>
              <a:rPr lang="th-TH" sz="1984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,</a:t>
            </a:r>
            <a:r>
              <a:rPr lang="en-US" sz="1984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616</a:t>
            </a:r>
            <a:endParaRPr lang="th-TH" sz="1984" dirty="0">
              <a:solidFill>
                <a:schemeClr val="bg1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02787" y="9401127"/>
            <a:ext cx="747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4,541.75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316377" y="9806091"/>
            <a:ext cx="67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-52.76</a:t>
            </a:r>
            <a:endParaRPr lang="en-US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02894" y="9405250"/>
            <a:ext cx="68494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71.48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340915" y="9814502"/>
            <a:ext cx="4106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-1.6</a:t>
            </a:r>
            <a:endParaRPr lang="th-TH" sz="1000" b="1" dirty="0">
              <a:solidFill>
                <a:srgbClr val="FF000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117743" y="9405250"/>
            <a:ext cx="5950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0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106.88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090084" y="9806091"/>
            <a:ext cx="62515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+6.95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925855" y="9405250"/>
            <a:ext cx="7793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h-TH" sz="10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48,861.81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988926" y="9817307"/>
            <a:ext cx="6367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-305.98</a:t>
            </a:r>
            <a:endParaRPr lang="en-US" sz="1000" b="1" dirty="0">
              <a:solidFill>
                <a:srgbClr val="FF000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59770" y="9401127"/>
            <a:ext cx="8620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98.96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930985" y="9803892"/>
            <a:ext cx="51969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+</a:t>
            </a:r>
            <a:r>
              <a:rPr lang="th-TH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0.</a:t>
            </a:r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32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721356" y="9401127"/>
            <a:ext cx="74892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1,039.20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732630" y="9802378"/>
            <a:ext cx="6997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FF000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-1.71</a:t>
            </a:r>
            <a:endParaRPr lang="en-US" sz="1000" b="1" dirty="0">
              <a:solidFill>
                <a:srgbClr val="FF000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637354" y="9401097"/>
            <a:ext cx="6480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 smtClean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32.71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92555" y="9798490"/>
            <a:ext cx="7376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+</a:t>
            </a:r>
            <a:r>
              <a:rPr lang="th-TH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0.</a:t>
            </a:r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23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6918" y="1622073"/>
            <a:ext cx="1619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30</a:t>
            </a:r>
            <a:r>
              <a:rPr lang="th-TH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th-TH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เมษายน 256</a:t>
            </a:r>
            <a:r>
              <a:rPr lang="en-US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9</a:t>
            </a:r>
            <a:endParaRPr lang="th-TH" sz="1600" dirty="0">
              <a:solidFill>
                <a:schemeClr val="bg1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7D40475-F320-03C9-1468-DDB8CB31933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997" y="6919344"/>
            <a:ext cx="2300603" cy="137206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xmlns="" id="{A7B5DC8B-97D8-88BB-A006-822F8A3EFA1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29593" y="6919344"/>
            <a:ext cx="2300603" cy="1372063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xmlns="" id="{53ACF4C9-7EA9-81FE-A452-5876DE82C21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5726" y="6919344"/>
            <a:ext cx="2254470" cy="1372034"/>
          </a:xfrm>
          <a:prstGeom prst="rect">
            <a:avLst/>
          </a:prstGeom>
        </p:spPr>
      </p:pic>
      <p:pic>
        <p:nvPicPr>
          <p:cNvPr id="34" name="Picture 33" descr="Night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7559675" cy="139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23374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560679" cy="106903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60867" y="8226612"/>
            <a:ext cx="1515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</a:t>
            </a:r>
            <a:endParaRPr lang="th-TH" sz="1000" b="1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54" name="TextBox 18">
            <a:extLst>
              <a:ext uri="{FF2B5EF4-FFF2-40B4-BE49-F238E27FC236}">
                <a16:creationId xmlns:a16="http://schemas.microsoft.com/office/drawing/2014/main" xmlns="" id="{D492F7BF-4049-40AB-8BD0-24B125231403}"/>
              </a:ext>
            </a:extLst>
          </p:cNvPr>
          <p:cNvSpPr txBox="1"/>
          <p:nvPr/>
        </p:nvSpPr>
        <p:spPr>
          <a:xfrm>
            <a:off x="163350" y="7779962"/>
            <a:ext cx="14457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27/04/69        21.30              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pic>
        <p:nvPicPr>
          <p:cNvPr id="52" name="รูปภาพ 51">
            <a:extLst>
              <a:ext uri="{FF2B5EF4-FFF2-40B4-BE49-F238E27FC236}">
                <a16:creationId xmlns:a16="http://schemas.microsoft.com/office/drawing/2014/main" xmlns="" id="{EBB59CD9-587C-4385-BA08-5D1F691299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9517" y="9110150"/>
            <a:ext cx="280440" cy="280440"/>
          </a:xfrm>
          <a:prstGeom prst="rect">
            <a:avLst/>
          </a:prstGeom>
        </p:spPr>
      </p:pic>
      <p:sp>
        <p:nvSpPr>
          <p:cNvPr id="42" name="กล่องข้อความ 41">
            <a:extLst>
              <a:ext uri="{FF2B5EF4-FFF2-40B4-BE49-F238E27FC236}">
                <a16:creationId xmlns:a16="http://schemas.microsoft.com/office/drawing/2014/main" xmlns="" id="{B2F6192D-260C-4E19-9BB2-82E151ED95FC}"/>
              </a:ext>
            </a:extLst>
          </p:cNvPr>
          <p:cNvSpPr txBox="1"/>
          <p:nvPr/>
        </p:nvSpPr>
        <p:spPr>
          <a:xfrm>
            <a:off x="6435611" y="7766361"/>
            <a:ext cx="7405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6" name="กล่องข้อความ 27">
            <a:extLst>
              <a:ext uri="{FF2B5EF4-FFF2-40B4-BE49-F238E27FC236}">
                <a16:creationId xmlns:a16="http://schemas.microsoft.com/office/drawing/2014/main" xmlns="" id="{EDADE5A4-2039-4AE5-AC9E-D4BE552AADF8}"/>
              </a:ext>
            </a:extLst>
          </p:cNvPr>
          <p:cNvSpPr txBox="1"/>
          <p:nvPr/>
        </p:nvSpPr>
        <p:spPr>
          <a:xfrm>
            <a:off x="163350" y="8232533"/>
            <a:ext cx="1411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28/04/69       20.00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056613" y="7750736"/>
            <a:ext cx="24671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ดัชนีภาคการผลิตเฟดสาขาดัลลัส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106536" y="8674149"/>
            <a:ext cx="23724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ดัชนีราคาบ้าน </a:t>
            </a:r>
            <a:r>
              <a:rPr lang="en-US" sz="10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FHFA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57" name="กล่องข้อความ 26">
            <a:extLst>
              <a:ext uri="{FF2B5EF4-FFF2-40B4-BE49-F238E27FC236}">
                <a16:creationId xmlns:a16="http://schemas.microsoft.com/office/drawing/2014/main" xmlns="" id="{76B7AE56-001E-42F8-B9FF-916B406D3E56}"/>
              </a:ext>
            </a:extLst>
          </p:cNvPr>
          <p:cNvSpPr txBox="1"/>
          <p:nvPr/>
        </p:nvSpPr>
        <p:spPr>
          <a:xfrm>
            <a:off x="2201278" y="9151835"/>
            <a:ext cx="23135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ดัชนีความเชื่อมั่นผู้บริโภค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77" name="กล่องข้อความ 39">
            <a:extLst>
              <a:ext uri="{FF2B5EF4-FFF2-40B4-BE49-F238E27FC236}">
                <a16:creationId xmlns:a16="http://schemas.microsoft.com/office/drawing/2014/main" xmlns="" id="{B3E56455-5854-4D42-87A3-FECF4E88598C}"/>
              </a:ext>
            </a:extLst>
          </p:cNvPr>
          <p:cNvSpPr txBox="1"/>
          <p:nvPr/>
        </p:nvSpPr>
        <p:spPr>
          <a:xfrm>
            <a:off x="5061177" y="8683375"/>
            <a:ext cx="717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0.1 %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1966008" y="8226612"/>
            <a:ext cx="26483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ดัชนีราคาบ้านในเขต 20 รัฐจาก </a:t>
            </a:r>
            <a:r>
              <a:rPr lang="en-US" sz="1000" b="1" dirty="0">
                <a:solidFill>
                  <a:srgbClr val="0524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S&amp;P/CS</a:t>
            </a:r>
          </a:p>
        </p:txBody>
      </p:sp>
      <p:sp>
        <p:nvSpPr>
          <p:cNvPr id="83" name="กล่องข้อความ 39">
            <a:extLst>
              <a:ext uri="{FF2B5EF4-FFF2-40B4-BE49-F238E27FC236}">
                <a16:creationId xmlns:a16="http://schemas.microsoft.com/office/drawing/2014/main" xmlns="" id="{F0833794-1376-4A06-9991-1D1D9FA52C96}"/>
              </a:ext>
            </a:extLst>
          </p:cNvPr>
          <p:cNvSpPr txBox="1"/>
          <p:nvPr/>
        </p:nvSpPr>
        <p:spPr>
          <a:xfrm>
            <a:off x="5756480" y="8239580"/>
            <a:ext cx="717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-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286918" y="1595631"/>
            <a:ext cx="1619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30</a:t>
            </a:r>
            <a:r>
              <a:rPr lang="th-TH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th-TH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เมษายน 256</a:t>
            </a:r>
            <a:r>
              <a:rPr lang="en-US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9</a:t>
            </a:r>
            <a:endParaRPr lang="th-TH" sz="1600" dirty="0">
              <a:solidFill>
                <a:schemeClr val="bg1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5" name="กล่องข้อความ 27">
            <a:extLst>
              <a:ext uri="{FF2B5EF4-FFF2-40B4-BE49-F238E27FC236}">
                <a16:creationId xmlns:a16="http://schemas.microsoft.com/office/drawing/2014/main" xmlns="" id="{EDADE5A4-2039-4AE5-AC9E-D4BE552AADF8}"/>
              </a:ext>
            </a:extLst>
          </p:cNvPr>
          <p:cNvSpPr txBox="1"/>
          <p:nvPr/>
        </p:nvSpPr>
        <p:spPr>
          <a:xfrm>
            <a:off x="182665" y="9133459"/>
            <a:ext cx="1515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21.00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51" name="กล่องข้อความ 53">
            <a:extLst>
              <a:ext uri="{FF2B5EF4-FFF2-40B4-BE49-F238E27FC236}">
                <a16:creationId xmlns:a16="http://schemas.microsoft.com/office/drawing/2014/main" xmlns="" id="{ABC12C78-53E8-4A97-8BEB-09AA4BDF6934}"/>
              </a:ext>
            </a:extLst>
          </p:cNvPr>
          <p:cNvSpPr txBox="1"/>
          <p:nvPr/>
        </p:nvSpPr>
        <p:spPr>
          <a:xfrm>
            <a:off x="4972838" y="9146230"/>
            <a:ext cx="215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91.8                89.4                  -</a:t>
            </a:r>
            <a:endParaRPr lang="th-TH" sz="1000" dirty="0"/>
          </a:p>
        </p:txBody>
      </p:sp>
      <p:pic>
        <p:nvPicPr>
          <p:cNvPr id="3" name="รูปภาพ 51">
            <a:extLst>
              <a:ext uri="{FF2B5EF4-FFF2-40B4-BE49-F238E27FC236}">
                <a16:creationId xmlns:a16="http://schemas.microsoft.com/office/drawing/2014/main" xmlns="" id="{6F3BD1D7-B379-D1D0-9769-13139E3312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64143" y="8205361"/>
            <a:ext cx="280440" cy="280440"/>
          </a:xfrm>
          <a:prstGeom prst="rect">
            <a:avLst/>
          </a:prstGeom>
        </p:spPr>
      </p:pic>
      <p:sp>
        <p:nvSpPr>
          <p:cNvPr id="39" name="กล่องข้อความ 39">
            <a:extLst>
              <a:ext uri="{FF2B5EF4-FFF2-40B4-BE49-F238E27FC236}">
                <a16:creationId xmlns:a16="http://schemas.microsoft.com/office/drawing/2014/main" xmlns="" id="{240988EB-27BE-4D22-8523-37CA16C5AC90}"/>
              </a:ext>
            </a:extLst>
          </p:cNvPr>
          <p:cNvSpPr txBox="1"/>
          <p:nvPr/>
        </p:nvSpPr>
        <p:spPr>
          <a:xfrm>
            <a:off x="5052917" y="8217425"/>
            <a:ext cx="717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0.2 %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0" name="กล่องข้อความ 59">
            <a:extLst>
              <a:ext uri="{FF2B5EF4-FFF2-40B4-BE49-F238E27FC236}">
                <a16:creationId xmlns:a16="http://schemas.microsoft.com/office/drawing/2014/main" xmlns="" id="{BFC15ED7-15B8-4BB8-83A7-2EF1BDBD8ADA}"/>
              </a:ext>
            </a:extLst>
          </p:cNvPr>
          <p:cNvSpPr txBox="1"/>
          <p:nvPr/>
        </p:nvSpPr>
        <p:spPr>
          <a:xfrm>
            <a:off x="6403352" y="8226950"/>
            <a:ext cx="7878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-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34" name="กล่องข้อความ 26">
            <a:extLst>
              <a:ext uri="{FF2B5EF4-FFF2-40B4-BE49-F238E27FC236}">
                <a16:creationId xmlns:a16="http://schemas.microsoft.com/office/drawing/2014/main" xmlns="" id="{515012BB-759C-4501-A1D3-F505BDFAF22A}"/>
              </a:ext>
            </a:extLst>
          </p:cNvPr>
          <p:cNvSpPr txBox="1"/>
          <p:nvPr/>
        </p:nvSpPr>
        <p:spPr>
          <a:xfrm>
            <a:off x="2188579" y="9599538"/>
            <a:ext cx="22473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ดัชนีภาคการผลิตเฟดสาขาริชมอนด์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35" name="กล่องข้อความ 27">
            <a:extLst>
              <a:ext uri="{FF2B5EF4-FFF2-40B4-BE49-F238E27FC236}">
                <a16:creationId xmlns:a16="http://schemas.microsoft.com/office/drawing/2014/main" xmlns="" id="{756D875E-FE1A-45E0-B2E8-FE79535C73D6}"/>
              </a:ext>
            </a:extLst>
          </p:cNvPr>
          <p:cNvSpPr txBox="1"/>
          <p:nvPr/>
        </p:nvSpPr>
        <p:spPr>
          <a:xfrm>
            <a:off x="182665" y="9582047"/>
            <a:ext cx="1515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21.00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37" name="กล่องข้อความ 53">
            <a:extLst>
              <a:ext uri="{FF2B5EF4-FFF2-40B4-BE49-F238E27FC236}">
                <a16:creationId xmlns:a16="http://schemas.microsoft.com/office/drawing/2014/main" xmlns="" id="{D201A969-27D6-45C8-A0A7-6FD5053B2284}"/>
              </a:ext>
            </a:extLst>
          </p:cNvPr>
          <p:cNvSpPr txBox="1"/>
          <p:nvPr/>
        </p:nvSpPr>
        <p:spPr>
          <a:xfrm>
            <a:off x="4979188" y="9579747"/>
            <a:ext cx="21555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0                        -                      -</a:t>
            </a:r>
            <a:endParaRPr lang="th-TH" sz="1000" dirty="0"/>
          </a:p>
        </p:txBody>
      </p:sp>
      <p:pic>
        <p:nvPicPr>
          <p:cNvPr id="58" name="รูปภาพ 57">
            <a:extLst>
              <a:ext uri="{FF2B5EF4-FFF2-40B4-BE49-F238E27FC236}">
                <a16:creationId xmlns:a16="http://schemas.microsoft.com/office/drawing/2014/main" xmlns="" id="{96B953CA-51AB-40AD-B4C8-5F9ECA7DEC9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65646" y="9550737"/>
            <a:ext cx="280440" cy="280440"/>
          </a:xfrm>
          <a:prstGeom prst="rect">
            <a:avLst/>
          </a:prstGeom>
        </p:spPr>
      </p:pic>
      <p:pic>
        <p:nvPicPr>
          <p:cNvPr id="50" name="รูปภาพ 51">
            <a:extLst>
              <a:ext uri="{FF2B5EF4-FFF2-40B4-BE49-F238E27FC236}">
                <a16:creationId xmlns:a16="http://schemas.microsoft.com/office/drawing/2014/main" xmlns="" id="{D3BB573F-3454-4EB7-8301-BE925F88645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64143" y="8645469"/>
            <a:ext cx="280440" cy="280440"/>
          </a:xfrm>
          <a:prstGeom prst="rect">
            <a:avLst/>
          </a:prstGeom>
        </p:spPr>
      </p:pic>
      <p:sp>
        <p:nvSpPr>
          <p:cNvPr id="43" name="กล่องข้อความ 27">
            <a:extLst>
              <a:ext uri="{FF2B5EF4-FFF2-40B4-BE49-F238E27FC236}">
                <a16:creationId xmlns:a16="http://schemas.microsoft.com/office/drawing/2014/main" xmlns="" id="{19D95778-4C39-48C1-8784-325247B8F8CC}"/>
              </a:ext>
            </a:extLst>
          </p:cNvPr>
          <p:cNvSpPr txBox="1"/>
          <p:nvPr/>
        </p:nvSpPr>
        <p:spPr>
          <a:xfrm>
            <a:off x="182665" y="8655148"/>
            <a:ext cx="141160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20.00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53" name="กล่องข้อความ 39">
            <a:extLst>
              <a:ext uri="{FF2B5EF4-FFF2-40B4-BE49-F238E27FC236}">
                <a16:creationId xmlns:a16="http://schemas.microsoft.com/office/drawing/2014/main" xmlns="" id="{49834FBC-22CC-4E99-896D-4DFD9355F661}"/>
              </a:ext>
            </a:extLst>
          </p:cNvPr>
          <p:cNvSpPr txBox="1"/>
          <p:nvPr/>
        </p:nvSpPr>
        <p:spPr>
          <a:xfrm>
            <a:off x="5756479" y="8676006"/>
            <a:ext cx="717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-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56" name="กล่องข้อความ 59">
            <a:extLst>
              <a:ext uri="{FF2B5EF4-FFF2-40B4-BE49-F238E27FC236}">
                <a16:creationId xmlns:a16="http://schemas.microsoft.com/office/drawing/2014/main" xmlns="" id="{9C468FFC-A7D1-4208-914B-8B52C77DD912}"/>
              </a:ext>
            </a:extLst>
          </p:cNvPr>
          <p:cNvSpPr txBox="1"/>
          <p:nvPr/>
        </p:nvSpPr>
        <p:spPr>
          <a:xfrm>
            <a:off x="6403352" y="8655147"/>
            <a:ext cx="7878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-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1" name="กล่องข้อความ 8">
            <a:extLst>
              <a:ext uri="{FF2B5EF4-FFF2-40B4-BE49-F238E27FC236}">
                <a16:creationId xmlns:a16="http://schemas.microsoft.com/office/drawing/2014/main" xmlns="" id="{8A0663D8-429E-4E4F-9420-BE29DEFEB1BA}"/>
              </a:ext>
            </a:extLst>
          </p:cNvPr>
          <p:cNvSpPr txBox="1"/>
          <p:nvPr/>
        </p:nvSpPr>
        <p:spPr>
          <a:xfrm>
            <a:off x="421907" y="3759027"/>
            <a:ext cx="1279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6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เยอรมนี</a:t>
            </a:r>
            <a:endParaRPr lang="th-TH" sz="16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4" name="กล่องข้อความ 39">
            <a:extLst>
              <a:ext uri="{FF2B5EF4-FFF2-40B4-BE49-F238E27FC236}">
                <a16:creationId xmlns:a16="http://schemas.microsoft.com/office/drawing/2014/main" xmlns="" id="{240988EB-27BE-4D22-8523-37CA16C5AC90}"/>
              </a:ext>
            </a:extLst>
          </p:cNvPr>
          <p:cNvSpPr txBox="1"/>
          <p:nvPr/>
        </p:nvSpPr>
        <p:spPr>
          <a:xfrm>
            <a:off x="5059267" y="7753875"/>
            <a:ext cx="717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0.2 %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7" name="กล่องข้อความ 39">
            <a:extLst>
              <a:ext uri="{FF2B5EF4-FFF2-40B4-BE49-F238E27FC236}">
                <a16:creationId xmlns:a16="http://schemas.microsoft.com/office/drawing/2014/main" xmlns="" id="{F0833794-1376-4A06-9991-1D1D9FA52C96}"/>
              </a:ext>
            </a:extLst>
          </p:cNvPr>
          <p:cNvSpPr txBox="1"/>
          <p:nvPr/>
        </p:nvSpPr>
        <p:spPr>
          <a:xfrm>
            <a:off x="5781880" y="7744280"/>
            <a:ext cx="71795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-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49" name="กล่องข้อความ 59">
            <a:extLst>
              <a:ext uri="{FF2B5EF4-FFF2-40B4-BE49-F238E27FC236}">
                <a16:creationId xmlns:a16="http://schemas.microsoft.com/office/drawing/2014/main" xmlns="" id="{BFC15ED7-15B8-4BB8-83A7-2EF1BDBD8ADA}"/>
              </a:ext>
            </a:extLst>
          </p:cNvPr>
          <p:cNvSpPr txBox="1"/>
          <p:nvPr/>
        </p:nvSpPr>
        <p:spPr>
          <a:xfrm>
            <a:off x="6416052" y="7757050"/>
            <a:ext cx="7878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-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8316" y="7758467"/>
            <a:ext cx="324244" cy="280279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1016" y="8209317"/>
            <a:ext cx="324244" cy="280279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1016" y="8660167"/>
            <a:ext cx="324244" cy="280279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3716" y="9542817"/>
            <a:ext cx="324244" cy="280279"/>
          </a:xfrm>
          <a:prstGeom prst="rect">
            <a:avLst/>
          </a:prstGeom>
        </p:spPr>
      </p:pic>
      <p:pic>
        <p:nvPicPr>
          <p:cNvPr id="64" name="Picture 11">
            <a:extLst>
              <a:ext uri="{FF2B5EF4-FFF2-40B4-BE49-F238E27FC236}">
                <a16:creationId xmlns:a16="http://schemas.microsoft.com/office/drawing/2014/main" xmlns="" id="{64F7764A-A0F4-44CD-BBD6-FEDEE7ABE29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3534" y="9147652"/>
            <a:ext cx="324009" cy="190622"/>
          </a:xfrm>
          <a:prstGeom prst="rect">
            <a:avLst/>
          </a:prstGeom>
        </p:spPr>
      </p:pic>
      <p:pic>
        <p:nvPicPr>
          <p:cNvPr id="66" name="รูปภาพ 51">
            <a:extLst>
              <a:ext uri="{FF2B5EF4-FFF2-40B4-BE49-F238E27FC236}">
                <a16:creationId xmlns:a16="http://schemas.microsoft.com/office/drawing/2014/main" xmlns="" id="{6F3BD1D7-B379-D1D0-9769-13139E3312A5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0493" y="7741811"/>
            <a:ext cx="280440" cy="280440"/>
          </a:xfrm>
          <a:prstGeom prst="rect">
            <a:avLst/>
          </a:prstGeom>
        </p:spPr>
      </p:pic>
      <p:sp>
        <p:nvSpPr>
          <p:cNvPr id="62" name="กล่องข้อความ 2">
            <a:extLst>
              <a:ext uri="{FF2B5EF4-FFF2-40B4-BE49-F238E27FC236}">
                <a16:creationId xmlns:a16="http://schemas.microsoft.com/office/drawing/2014/main" xmlns="" id="{5892248F-06E0-4D83-AA75-C6C954BEB05E}"/>
              </a:ext>
            </a:extLst>
          </p:cNvPr>
          <p:cNvSpPr txBox="1"/>
          <p:nvPr/>
        </p:nvSpPr>
        <p:spPr>
          <a:xfrm>
            <a:off x="1886966" y="2556268"/>
            <a:ext cx="541907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thaiDist"/>
            <a:r>
              <a:rPr lang="th-TH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เยอรมนีเผยตัวเลขว่างงานเม.ย. เพิ่มขึ้นมากกว่าคาด ทะลุ 3 ล้าน</a:t>
            </a:r>
            <a:r>
              <a:rPr lang="th-TH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คน</a:t>
            </a:r>
            <a:endParaRPr lang="en-US" sz="1000" b="1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  <a:p>
            <a:pPr algn="thaiDist"/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b="1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สำนักงานแรงงานเยอรมนีเปิดเผยในวันนี้ (30 เม.ย.) ว่า จำนวนผู้ว่างงานในเยอรมนีพุ่งทะลุระดับ 3 ล้านคนเมื่อคำนวณแบบปรับฤดูกาล ซึ่งถือเป็นระดับที่มีนัยสำคัญทาง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การเมือง</a:t>
            </a:r>
            <a:endParaRPr lang="en-US" sz="10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  <a:p>
            <a:pPr algn="thaiDist"/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หากพิจารณาจากตัวเลขที่ยังไม่ได้ปรับผลกระทบทางฤดูกาล พบว่าจำนวนผู้ว่างงานรวมในเดือนเม.ย. อยู่ที่ 3.008 ล้านคน ลดลง 13,000 คนเมื่อเทียบกับเดือนก่อนหน้า อย่างไรก็ตาม นี่ถือเป็นเดือนที่ 4 ติดต่อกันที่จำนวนผู้ว่างงานยังคงสูงกว่าระดับ 3 ล้านคน (กรณีไม่ปรับผลกระทบทางฤดูกาล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)</a:t>
            </a:r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</a:t>
            </a:r>
            <a:endParaRPr lang="th-TH" sz="10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  <a:p>
            <a:pPr algn="thaiDist"/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อันเดรีย นาห์เลส ผู้อำนวยการสำนักงานแรงงาน ระบุในแถลงการณ์ว่า "ขณะนี้ยังไม่มีวี่แววว่าตลาดแรงงานจะฟื้นตัว โดยการจ้างงานที่มักจะปรับตัวเพิ่มขึ้นในช่วงฤดูใบไม้ผลิ ยังคงอยู่ในภาวะซบเซาในเดือนเม.ย. 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เช่นกัน“</a:t>
            </a:r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</a:t>
            </a:r>
            <a:endParaRPr lang="th-TH" sz="10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  <a:p>
            <a:pPr algn="thaiDist"/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อย่างไร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ก็ตาม เมื่อคำนวณแบบปรับฤดูกาลแล้ว สำนักงานแรงงานระบุว่าจำนวนผู้ว่างงานในเดือนเม.ย. ปรับตัวเพิ่มขึ้นมากกว่าที่คาดการณ์ไว้ โดยเพิ่มขึ้น 20,000 คน มาอยู่ที่ 3.006 ล้านคน ซึ่งสวนทางกับที่นักวิเคราะห์และนักเศรษฐศาสตร์คาดการณ์ว่าจะเพิ่มขึ้นเพียง 4,000 คน ขณะที่อัตราการว่างงานหลังปรับฤดูกาลยังคงอยู่ที่ระดับ 6.4% ไม่เปลี่ยนแปลงจากเดือนก่อน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หน้า</a:t>
            </a:r>
            <a:endParaRPr lang="en-US" sz="10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  <a:p>
            <a:pPr algn="thaiDist"/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นอกจากนี้ มีตำแหน่งงานว่างที่ลงทะเบียนกับสำนักงานแรงงานรวมทั้งสิ้น 641,000 ตำแหน่งในเดือนเม.ย. ลดลง 5,000 ตำแหน่งเมื่อเทียบกับช่วงเดียวกันของปี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ก่อน</a:t>
            </a:r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</a:t>
            </a:r>
            <a:endParaRPr lang="th-TH" sz="10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  <a:p>
            <a:pPr algn="thaiDist"/>
            <a:r>
              <a:rPr lang="en-US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ทั้งนี้ </a:t>
            </a:r>
            <a:r>
              <a:rPr lang="th-TH" sz="1000" dirty="0" smtClean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โดยปกติแล้ว ข้อมูลตลาดแรงงานมักจะตอบสนองต่อปัจจัยทางภูมิรัฐศาสตร์ เช่น ความขัดแย้งในอิหร่าน อย่างล่าช้า เนื่องจากบริษัทต่าง ๆ มักรอดูสถานการณ์จนกว่าผลกระทบทางเศรษฐกิจจะมีความชัดเจนมากขึ้น แล้วจึงค่อยตัดสินใจชะลอการจ้างงานหรือปลดพนักงาน</a:t>
            </a:r>
            <a:endParaRPr lang="th-TH" sz="1000" dirty="0" smtClean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pic>
        <p:nvPicPr>
          <p:cNvPr id="59" name="Picture 58" descr="Night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7559675" cy="139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15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559675" cy="10732228"/>
          </a:xfrm>
          <a:prstGeom prst="rect">
            <a:avLst/>
          </a:prstGeom>
        </p:spPr>
      </p:pic>
      <p:sp>
        <p:nvSpPr>
          <p:cNvPr id="30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10097" y="53716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30/04/69       0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1.00</a:t>
            </a:r>
          </a:p>
        </p:txBody>
      </p:sp>
      <p:sp>
        <p:nvSpPr>
          <p:cNvPr id="66" name="กล่องข้อความ 65">
            <a:extLst>
              <a:ext uri="{FF2B5EF4-FFF2-40B4-BE49-F238E27FC236}">
                <a16:creationId xmlns:a16="http://schemas.microsoft.com/office/drawing/2014/main" xmlns="" id="{C657C347-3ED5-423A-A63F-1B8433308486}"/>
              </a:ext>
            </a:extLst>
          </p:cNvPr>
          <p:cNvSpPr txBox="1"/>
          <p:nvPr/>
        </p:nvSpPr>
        <p:spPr>
          <a:xfrm>
            <a:off x="2088688" y="9951301"/>
            <a:ext cx="2362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99" name="กล่องข้อความ 98">
            <a:extLst>
              <a:ext uri="{FF2B5EF4-FFF2-40B4-BE49-F238E27FC236}">
                <a16:creationId xmlns:a16="http://schemas.microsoft.com/office/drawing/2014/main" xmlns="" id="{5C6A9BCE-8F75-4E82-AE72-4B2B7067AB8E}"/>
              </a:ext>
            </a:extLst>
          </p:cNvPr>
          <p:cNvSpPr txBox="1"/>
          <p:nvPr/>
        </p:nvSpPr>
        <p:spPr>
          <a:xfrm>
            <a:off x="105712" y="9918873"/>
            <a:ext cx="1432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11" name="กล่องข้อความ 110">
            <a:extLst>
              <a:ext uri="{FF2B5EF4-FFF2-40B4-BE49-F238E27FC236}">
                <a16:creationId xmlns:a16="http://schemas.microsoft.com/office/drawing/2014/main" xmlns="" id="{D2E7DD7C-EAE3-452A-AA2F-78796C6B93ED}"/>
              </a:ext>
            </a:extLst>
          </p:cNvPr>
          <p:cNvSpPr txBox="1"/>
          <p:nvPr/>
        </p:nvSpPr>
        <p:spPr>
          <a:xfrm>
            <a:off x="4976977" y="9903898"/>
            <a:ext cx="20371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01" name="กล่องข้อความ 100">
            <a:extLst>
              <a:ext uri="{FF2B5EF4-FFF2-40B4-BE49-F238E27FC236}">
                <a16:creationId xmlns:a16="http://schemas.microsoft.com/office/drawing/2014/main" xmlns="" id="{E70D8C9B-A709-443A-809E-E23EBD0C7B6F}"/>
              </a:ext>
            </a:extLst>
          </p:cNvPr>
          <p:cNvSpPr txBox="1"/>
          <p:nvPr/>
        </p:nvSpPr>
        <p:spPr>
          <a:xfrm>
            <a:off x="142751" y="9475783"/>
            <a:ext cx="1443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</a:t>
            </a:r>
          </a:p>
        </p:txBody>
      </p:sp>
      <p:sp>
        <p:nvSpPr>
          <p:cNvPr id="84" name="กล่องข้อความ 83">
            <a:extLst>
              <a:ext uri="{FF2B5EF4-FFF2-40B4-BE49-F238E27FC236}">
                <a16:creationId xmlns:a16="http://schemas.microsoft.com/office/drawing/2014/main" xmlns="" id="{C4475984-43F8-40BD-B75E-B56070ED8962}"/>
              </a:ext>
            </a:extLst>
          </p:cNvPr>
          <p:cNvSpPr txBox="1"/>
          <p:nvPr/>
        </p:nvSpPr>
        <p:spPr>
          <a:xfrm>
            <a:off x="127692" y="6761857"/>
            <a:ext cx="14737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86" name="กล่องข้อความ 85">
            <a:extLst>
              <a:ext uri="{FF2B5EF4-FFF2-40B4-BE49-F238E27FC236}">
                <a16:creationId xmlns:a16="http://schemas.microsoft.com/office/drawing/2014/main" xmlns="" id="{03BD8200-D480-4685-82D0-0C7FDE4543F5}"/>
              </a:ext>
            </a:extLst>
          </p:cNvPr>
          <p:cNvSpPr txBox="1"/>
          <p:nvPr/>
        </p:nvSpPr>
        <p:spPr>
          <a:xfrm>
            <a:off x="186171" y="7657493"/>
            <a:ext cx="14737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05" name="กล่องข้อความ 73">
            <a:extLst>
              <a:ext uri="{FF2B5EF4-FFF2-40B4-BE49-F238E27FC236}">
                <a16:creationId xmlns:a16="http://schemas.microsoft.com/office/drawing/2014/main" xmlns="" id="{C56ED025-EC5C-4E17-850F-804650F7D990}"/>
              </a:ext>
            </a:extLst>
          </p:cNvPr>
          <p:cNvSpPr txBox="1"/>
          <p:nvPr/>
        </p:nvSpPr>
        <p:spPr>
          <a:xfrm>
            <a:off x="142514" y="6761392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19" name="กล่องข้อความ 73">
            <a:extLst>
              <a:ext uri="{FF2B5EF4-FFF2-40B4-BE49-F238E27FC236}">
                <a16:creationId xmlns:a16="http://schemas.microsoft.com/office/drawing/2014/main" xmlns="" id="{364AA2CF-849D-4EEF-B4F1-97B65F7237B0}"/>
              </a:ext>
            </a:extLst>
          </p:cNvPr>
          <p:cNvSpPr txBox="1"/>
          <p:nvPr/>
        </p:nvSpPr>
        <p:spPr>
          <a:xfrm>
            <a:off x="162931" y="9496162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21" name="กล่องข้อความ 73">
            <a:extLst>
              <a:ext uri="{FF2B5EF4-FFF2-40B4-BE49-F238E27FC236}">
                <a16:creationId xmlns:a16="http://schemas.microsoft.com/office/drawing/2014/main" xmlns="" id="{AFD15C39-2191-47DA-9E8C-1E960E3D7EF2}"/>
              </a:ext>
            </a:extLst>
          </p:cNvPr>
          <p:cNvSpPr txBox="1"/>
          <p:nvPr/>
        </p:nvSpPr>
        <p:spPr>
          <a:xfrm>
            <a:off x="126389" y="9947635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36" name="กล่องข้อความ 135">
            <a:extLst>
              <a:ext uri="{FF2B5EF4-FFF2-40B4-BE49-F238E27FC236}">
                <a16:creationId xmlns:a16="http://schemas.microsoft.com/office/drawing/2014/main" xmlns="" id="{71EAD25F-3701-4148-ABBB-494634E255B6}"/>
              </a:ext>
            </a:extLst>
          </p:cNvPr>
          <p:cNvSpPr txBox="1"/>
          <p:nvPr/>
        </p:nvSpPr>
        <p:spPr>
          <a:xfrm>
            <a:off x="4926483" y="9951844"/>
            <a:ext cx="20725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</a:t>
            </a:r>
            <a:endParaRPr lang="th-TH" sz="1000"/>
          </a:p>
        </p:txBody>
      </p:sp>
      <p:sp>
        <p:nvSpPr>
          <p:cNvPr id="183" name="กล่องข้อความ 49">
            <a:extLst>
              <a:ext uri="{FF2B5EF4-FFF2-40B4-BE49-F238E27FC236}">
                <a16:creationId xmlns:a16="http://schemas.microsoft.com/office/drawing/2014/main" xmlns="" id="{5A777614-F855-4037-A351-78919518FA1C}"/>
              </a:ext>
            </a:extLst>
          </p:cNvPr>
          <p:cNvSpPr txBox="1"/>
          <p:nvPr/>
        </p:nvSpPr>
        <p:spPr>
          <a:xfrm>
            <a:off x="195544" y="3538357"/>
            <a:ext cx="1448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                    19.30    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</a:t>
            </a:r>
            <a:endParaRPr lang="th-TH" sz="1000" dirty="0">
              <a:solidFill>
                <a:srgbClr val="002060"/>
              </a:solidFill>
            </a:endParaRPr>
          </a:p>
        </p:txBody>
      </p:sp>
      <p:pic>
        <p:nvPicPr>
          <p:cNvPr id="186" name="รูปภาพ 51">
            <a:extLst>
              <a:ext uri="{FF2B5EF4-FFF2-40B4-BE49-F238E27FC236}">
                <a16:creationId xmlns:a16="http://schemas.microsoft.com/office/drawing/2014/main" xmlns="" id="{EBB59CD9-587C-4385-BA08-5D1F691299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7895" y="3504760"/>
            <a:ext cx="280440" cy="280440"/>
          </a:xfrm>
          <a:prstGeom prst="rect">
            <a:avLst/>
          </a:prstGeom>
        </p:spPr>
      </p:pic>
      <p:sp>
        <p:nvSpPr>
          <p:cNvPr id="201" name="กล่องข้อความ 49">
            <a:extLst>
              <a:ext uri="{FF2B5EF4-FFF2-40B4-BE49-F238E27FC236}">
                <a16:creationId xmlns:a16="http://schemas.microsoft.com/office/drawing/2014/main" xmlns="" id="{2383B447-553B-4EE7-93F8-D9028B8CF565}"/>
              </a:ext>
            </a:extLst>
          </p:cNvPr>
          <p:cNvSpPr txBox="1"/>
          <p:nvPr/>
        </p:nvSpPr>
        <p:spPr>
          <a:xfrm>
            <a:off x="5061093" y="3516096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 -                 1.370 M                 -</a:t>
            </a:r>
            <a:endParaRPr lang="th-TH" sz="1000" dirty="0"/>
          </a:p>
        </p:txBody>
      </p:sp>
      <p:sp>
        <p:nvSpPr>
          <p:cNvPr id="202" name="กล่องข้อความ 48">
            <a:extLst>
              <a:ext uri="{FF2B5EF4-FFF2-40B4-BE49-F238E27FC236}">
                <a16:creationId xmlns:a16="http://schemas.microsoft.com/office/drawing/2014/main" xmlns="" id="{B6829082-632F-4D45-A60C-5C7F52BAD672}"/>
              </a:ext>
            </a:extLst>
          </p:cNvPr>
          <p:cNvSpPr txBox="1"/>
          <p:nvPr/>
        </p:nvSpPr>
        <p:spPr>
          <a:xfrm>
            <a:off x="2048265" y="3538357"/>
            <a:ext cx="25238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จำนวนที่อยู่อาศัยเริ่มก่อสร้าง</a:t>
            </a:r>
          </a:p>
        </p:txBody>
      </p:sp>
      <p:sp>
        <p:nvSpPr>
          <p:cNvPr id="116" name="กล่องข้อความ 73">
            <a:extLst>
              <a:ext uri="{FF2B5EF4-FFF2-40B4-BE49-F238E27FC236}">
                <a16:creationId xmlns:a16="http://schemas.microsoft.com/office/drawing/2014/main" xmlns="" id="{B79DEAD9-88AB-4756-B3B2-38FA22434DB4}"/>
              </a:ext>
            </a:extLst>
          </p:cNvPr>
          <p:cNvSpPr txBox="1"/>
          <p:nvPr/>
        </p:nvSpPr>
        <p:spPr>
          <a:xfrm>
            <a:off x="222007" y="6671627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22" name="กล่องข้อความ 73">
            <a:extLst>
              <a:ext uri="{FF2B5EF4-FFF2-40B4-BE49-F238E27FC236}">
                <a16:creationId xmlns:a16="http://schemas.microsoft.com/office/drawing/2014/main" xmlns="" id="{8DA5178B-3EDA-4E3A-8604-B681D3CC0422}"/>
              </a:ext>
            </a:extLst>
          </p:cNvPr>
          <p:cNvSpPr txBox="1"/>
          <p:nvPr/>
        </p:nvSpPr>
        <p:spPr>
          <a:xfrm>
            <a:off x="240985" y="7157404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62" name="กล่องข้อความ 48">
            <a:extLst>
              <a:ext uri="{FF2B5EF4-FFF2-40B4-BE49-F238E27FC236}">
                <a16:creationId xmlns:a16="http://schemas.microsoft.com/office/drawing/2014/main" xmlns="" id="{C8001AC1-0CD2-45B2-A45F-4B8255A66002}"/>
              </a:ext>
            </a:extLst>
          </p:cNvPr>
          <p:cNvSpPr txBox="1"/>
          <p:nvPr/>
        </p:nvSpPr>
        <p:spPr>
          <a:xfrm>
            <a:off x="2080787" y="4001785"/>
            <a:ext cx="25405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   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จำนวนใบอนุญาตขอก่อสร้างบ้าน</a:t>
            </a:r>
          </a:p>
        </p:txBody>
      </p:sp>
      <p:sp>
        <p:nvSpPr>
          <p:cNvPr id="63" name="กล่องข้อความ 48">
            <a:extLst>
              <a:ext uri="{FF2B5EF4-FFF2-40B4-BE49-F238E27FC236}">
                <a16:creationId xmlns:a16="http://schemas.microsoft.com/office/drawing/2014/main" xmlns="" id="{09D292E9-B3D7-4A89-B521-CE8A1EFA4F8F}"/>
              </a:ext>
            </a:extLst>
          </p:cNvPr>
          <p:cNvSpPr txBox="1"/>
          <p:nvPr/>
        </p:nvSpPr>
        <p:spPr>
          <a:xfrm>
            <a:off x="2182242" y="4458068"/>
            <a:ext cx="233340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ดุลการค้าสินค้า</a:t>
            </a:r>
          </a:p>
        </p:txBody>
      </p:sp>
      <p:sp>
        <p:nvSpPr>
          <p:cNvPr id="82" name="กล่องข้อความ 49">
            <a:extLst>
              <a:ext uri="{FF2B5EF4-FFF2-40B4-BE49-F238E27FC236}">
                <a16:creationId xmlns:a16="http://schemas.microsoft.com/office/drawing/2014/main" xmlns="" id="{51FFBE6A-A849-4B41-8B13-C8968A8ACCD3}"/>
              </a:ext>
            </a:extLst>
          </p:cNvPr>
          <p:cNvSpPr txBox="1"/>
          <p:nvPr/>
        </p:nvSpPr>
        <p:spPr>
          <a:xfrm>
            <a:off x="203553" y="3974946"/>
            <a:ext cx="1448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              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19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30    </a:t>
            </a:r>
            <a:endParaRPr lang="th-TH" sz="1000" dirty="0">
              <a:solidFill>
                <a:srgbClr val="002060"/>
              </a:solidFill>
            </a:endParaRPr>
          </a:p>
        </p:txBody>
      </p:sp>
      <p:sp>
        <p:nvSpPr>
          <p:cNvPr id="85" name="กล่องข้อความ 49">
            <a:extLst>
              <a:ext uri="{FF2B5EF4-FFF2-40B4-BE49-F238E27FC236}">
                <a16:creationId xmlns:a16="http://schemas.microsoft.com/office/drawing/2014/main" xmlns="" id="{A03426AB-F373-48E8-AAD1-24A264FC53CD}"/>
              </a:ext>
            </a:extLst>
          </p:cNvPr>
          <p:cNvSpPr txBox="1"/>
          <p:nvPr/>
        </p:nvSpPr>
        <p:spPr>
          <a:xfrm>
            <a:off x="186171" y="4439899"/>
            <a:ext cx="1448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          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19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30</a:t>
            </a:r>
            <a:endParaRPr lang="th-TH" sz="1000" dirty="0">
              <a:solidFill>
                <a:srgbClr val="002060"/>
              </a:solidFill>
            </a:endParaRPr>
          </a:p>
        </p:txBody>
      </p:sp>
      <p:sp>
        <p:nvSpPr>
          <p:cNvPr id="90" name="กล่องข้อความ 49">
            <a:extLst>
              <a:ext uri="{FF2B5EF4-FFF2-40B4-BE49-F238E27FC236}">
                <a16:creationId xmlns:a16="http://schemas.microsoft.com/office/drawing/2014/main" xmlns="" id="{11EFD591-1426-4F0C-972D-7C8CC7D9B434}"/>
              </a:ext>
            </a:extLst>
          </p:cNvPr>
          <p:cNvSpPr txBox="1"/>
          <p:nvPr/>
        </p:nvSpPr>
        <p:spPr>
          <a:xfrm>
            <a:off x="5072400" y="3962818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-                 1.390 M                 -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endParaRPr lang="th-TH" sz="1000" dirty="0"/>
          </a:p>
        </p:txBody>
      </p:sp>
      <p:sp>
        <p:nvSpPr>
          <p:cNvPr id="91" name="กล่องข้อความ 49">
            <a:extLst>
              <a:ext uri="{FF2B5EF4-FFF2-40B4-BE49-F238E27FC236}">
                <a16:creationId xmlns:a16="http://schemas.microsoft.com/office/drawing/2014/main" xmlns="" id="{73B68AD2-B9D5-4FBF-89C0-09591A554A63}"/>
              </a:ext>
            </a:extLst>
          </p:cNvPr>
          <p:cNvSpPr txBox="1"/>
          <p:nvPr/>
        </p:nvSpPr>
        <p:spPr>
          <a:xfrm>
            <a:off x="5072400" y="4430286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 -                 $-87.8 B               -</a:t>
            </a:r>
            <a:endParaRPr lang="th-TH" sz="1000" dirty="0"/>
          </a:p>
        </p:txBody>
      </p:sp>
      <p:pic>
        <p:nvPicPr>
          <p:cNvPr id="112" name="รูปภาพ 51">
            <a:extLst>
              <a:ext uri="{FF2B5EF4-FFF2-40B4-BE49-F238E27FC236}">
                <a16:creationId xmlns:a16="http://schemas.microsoft.com/office/drawing/2014/main" xmlns="" id="{D02BD273-D782-4EC0-BDA8-326674BFAE4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7895" y="4413242"/>
            <a:ext cx="280440" cy="280440"/>
          </a:xfrm>
          <a:prstGeom prst="rect">
            <a:avLst/>
          </a:prstGeom>
        </p:spPr>
      </p:pic>
      <p:pic>
        <p:nvPicPr>
          <p:cNvPr id="115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7895" y="4862815"/>
            <a:ext cx="280440" cy="280440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286918" y="1595631"/>
            <a:ext cx="1619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30</a:t>
            </a:r>
            <a:r>
              <a:rPr lang="th-TH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th-TH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เมษายน 256</a:t>
            </a:r>
            <a:r>
              <a:rPr lang="en-US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9</a:t>
            </a:r>
            <a:endParaRPr lang="th-TH" sz="1600" dirty="0">
              <a:solidFill>
                <a:schemeClr val="bg1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46" name="กล่องข้อความ 29">
            <a:extLst>
              <a:ext uri="{FF2B5EF4-FFF2-40B4-BE49-F238E27FC236}">
                <a16:creationId xmlns:a16="http://schemas.microsoft.com/office/drawing/2014/main" xmlns="" id="{64BADD72-6BEA-465E-A687-9B81CBA12695}"/>
              </a:ext>
            </a:extLst>
          </p:cNvPr>
          <p:cNvSpPr txBox="1"/>
          <p:nvPr/>
        </p:nvSpPr>
        <p:spPr>
          <a:xfrm>
            <a:off x="198549" y="3087404"/>
            <a:ext cx="1448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29/04/69        19.30        </a:t>
            </a:r>
            <a:endParaRPr lang="th-TH" sz="1000" dirty="0">
              <a:solidFill>
                <a:srgbClr val="002060"/>
              </a:solidFill>
            </a:endParaRPr>
          </a:p>
        </p:txBody>
      </p:sp>
      <p:sp>
        <p:nvSpPr>
          <p:cNvPr id="147" name="กล่องข้อความ 26">
            <a:extLst>
              <a:ext uri="{FF2B5EF4-FFF2-40B4-BE49-F238E27FC236}">
                <a16:creationId xmlns:a16="http://schemas.microsoft.com/office/drawing/2014/main" xmlns="" id="{76B7AE56-001E-42F8-B9FF-916B406D3E56}"/>
              </a:ext>
            </a:extLst>
          </p:cNvPr>
          <p:cNvSpPr txBox="1"/>
          <p:nvPr/>
        </p:nvSpPr>
        <p:spPr>
          <a:xfrm>
            <a:off x="2146129" y="3083699"/>
            <a:ext cx="2385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ยอดคำสั่งซื้อสินค้าคงทน</a:t>
            </a:r>
            <a:endParaRPr lang="th-TH" sz="1000" b="1" dirty="0">
              <a:solidFill>
                <a:srgbClr val="0524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06" name="กล่องข้อความ 49">
            <a:extLst>
              <a:ext uri="{FF2B5EF4-FFF2-40B4-BE49-F238E27FC236}">
                <a16:creationId xmlns:a16="http://schemas.microsoft.com/office/drawing/2014/main" xmlns="" id="{66F8799A-0D72-4545-9D5D-C8A23C80407A}"/>
              </a:ext>
            </a:extLst>
          </p:cNvPr>
          <p:cNvSpPr txBox="1"/>
          <p:nvPr/>
        </p:nvSpPr>
        <p:spPr>
          <a:xfrm>
            <a:off x="5061093" y="3071927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</a:t>
            </a:r>
            <a:endParaRPr lang="th-TH" sz="1000" dirty="0"/>
          </a:p>
        </p:txBody>
      </p:sp>
      <p:sp>
        <p:nvSpPr>
          <p:cNvPr id="51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40365" y="4920456"/>
            <a:ext cx="200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สินค้าคงคลังภาคการค้าส่ง</a:t>
            </a:r>
          </a:p>
        </p:txBody>
      </p:sp>
      <p:sp>
        <p:nvSpPr>
          <p:cNvPr id="61" name="กล่องข้อความ 60">
            <a:extLst>
              <a:ext uri="{FF2B5EF4-FFF2-40B4-BE49-F238E27FC236}">
                <a16:creationId xmlns:a16="http://schemas.microsoft.com/office/drawing/2014/main" xmlns="" id="{67ED98AC-E40F-4A7D-9543-528B3B4E7A9E}"/>
              </a:ext>
            </a:extLst>
          </p:cNvPr>
          <p:cNvSpPr txBox="1"/>
          <p:nvPr/>
        </p:nvSpPr>
        <p:spPr>
          <a:xfrm>
            <a:off x="194952" y="5348941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67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42618" y="492310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  -                        -                       -</a:t>
            </a:r>
            <a:endParaRPr lang="th-TH" sz="1000" dirty="0"/>
          </a:p>
        </p:txBody>
      </p:sp>
      <p:pic>
        <p:nvPicPr>
          <p:cNvPr id="88" name="รูปภาพ 51">
            <a:extLst>
              <a:ext uri="{FF2B5EF4-FFF2-40B4-BE49-F238E27FC236}">
                <a16:creationId xmlns:a16="http://schemas.microsoft.com/office/drawing/2014/main" xmlns="" id="{76E04F40-A317-45F6-8EE2-69C11355880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7895" y="3939922"/>
            <a:ext cx="280440" cy="280440"/>
          </a:xfrm>
          <a:prstGeom prst="rect">
            <a:avLst/>
          </a:prstGeom>
        </p:spPr>
      </p:pic>
      <p:pic>
        <p:nvPicPr>
          <p:cNvPr id="114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9884" y="6294169"/>
            <a:ext cx="324009" cy="190667"/>
          </a:xfrm>
          <a:prstGeom prst="rect">
            <a:avLst/>
          </a:prstGeom>
        </p:spPr>
      </p:pic>
      <p:pic>
        <p:nvPicPr>
          <p:cNvPr id="125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6234" y="6767244"/>
            <a:ext cx="324009" cy="190667"/>
          </a:xfrm>
          <a:prstGeom prst="rect">
            <a:avLst/>
          </a:prstGeom>
        </p:spPr>
      </p:pic>
      <p:sp>
        <p:nvSpPr>
          <p:cNvPr id="41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34015" y="5364956"/>
            <a:ext cx="200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มติอัตราดอกเบี้ยนโยบายของ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FED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itchFamily="2" charset="-34"/>
            </a:endParaRPr>
          </a:p>
        </p:txBody>
      </p:sp>
      <p:sp>
        <p:nvSpPr>
          <p:cNvPr id="44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46715" y="5815806"/>
            <a:ext cx="200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มติอัตราดอกเบี้ยนโยบายของ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ECB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itchFamily="2" charset="-34"/>
            </a:endParaRPr>
          </a:p>
        </p:txBody>
      </p:sp>
      <p:sp>
        <p:nvSpPr>
          <p:cNvPr id="45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59415" y="6260306"/>
            <a:ext cx="200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GDP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itchFamily="2" charset="-34"/>
            </a:endParaRPr>
          </a:p>
        </p:txBody>
      </p:sp>
      <p:sp>
        <p:nvSpPr>
          <p:cNvPr id="46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46715" y="6749256"/>
            <a:ext cx="21109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จำนวนผู้ขอรับสวัสดิการการว่างงาน</a:t>
            </a:r>
          </a:p>
        </p:txBody>
      </p:sp>
      <p:sp>
        <p:nvSpPr>
          <p:cNvPr id="47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84815" y="7174706"/>
            <a:ext cx="200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รายได้ส่วนบุคคล</a:t>
            </a:r>
          </a:p>
        </p:txBody>
      </p:sp>
      <p:sp>
        <p:nvSpPr>
          <p:cNvPr id="48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65765" y="7631906"/>
            <a:ext cx="200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รายจ่ายส่วนบุคคล</a:t>
            </a:r>
          </a:p>
        </p:txBody>
      </p:sp>
      <p:sp>
        <p:nvSpPr>
          <p:cNvPr id="49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174414" y="8092281"/>
            <a:ext cx="22738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ดัชนีราคาด้านการบริโภคส่วนบุคคล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PCE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itchFamily="2" charset="-34"/>
            </a:endParaRPr>
          </a:p>
        </p:txBody>
      </p:sp>
      <p:sp>
        <p:nvSpPr>
          <p:cNvPr id="50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46715" y="8466931"/>
            <a:ext cx="2003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ดัชนีราคาด้านการบริโภคพื้นฐานส่วนบุคคล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Core PCE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itchFamily="2" charset="-34"/>
            </a:endParaRPr>
          </a:p>
        </p:txBody>
      </p:sp>
      <p:sp>
        <p:nvSpPr>
          <p:cNvPr id="52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34015" y="9022556"/>
            <a:ext cx="20031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ดัชนีอัตราค่าจ้างแรงงาน</a:t>
            </a:r>
          </a:p>
        </p:txBody>
      </p:sp>
      <p:sp>
        <p:nvSpPr>
          <p:cNvPr id="53" name="กล่องข้อความ 48">
            <a:extLst>
              <a:ext uri="{FF2B5EF4-FFF2-40B4-BE49-F238E27FC236}">
                <a16:creationId xmlns:a16="http://schemas.microsoft.com/office/drawing/2014/main" xmlns="" id="{184F834E-300C-47D8-BA71-3628F2BD20DF}"/>
              </a:ext>
            </a:extLst>
          </p:cNvPr>
          <p:cNvSpPr txBox="1"/>
          <p:nvPr/>
        </p:nvSpPr>
        <p:spPr>
          <a:xfrm>
            <a:off x="2353065" y="9409906"/>
            <a:ext cx="2003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ดัชนีผู้จัดการฝ่ายจัดซื้อ (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PMI)</a:t>
            </a:r>
          </a:p>
          <a:p>
            <a:pPr algn="ctr"/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 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เขตชิคาโก</a:t>
            </a:r>
          </a:p>
        </p:txBody>
      </p:sp>
      <p:sp>
        <p:nvSpPr>
          <p:cNvPr id="54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10097" y="49144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55" name="กล่องข้อความ 49">
            <a:extLst>
              <a:ext uri="{FF2B5EF4-FFF2-40B4-BE49-F238E27FC236}">
                <a16:creationId xmlns:a16="http://schemas.microsoft.com/office/drawing/2014/main" xmlns="" id="{2383B447-553B-4EE7-93F8-D9028B8CF565}"/>
              </a:ext>
            </a:extLst>
          </p:cNvPr>
          <p:cNvSpPr txBox="1"/>
          <p:nvPr/>
        </p:nvSpPr>
        <p:spPr>
          <a:xfrm>
            <a:off x="5067443" y="3065246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-1.4 %                0.5 %                  -</a:t>
            </a:r>
            <a:endParaRPr lang="th-TH" sz="1000" dirty="0"/>
          </a:p>
        </p:txBody>
      </p:sp>
      <p:sp>
        <p:nvSpPr>
          <p:cNvPr id="56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22797" y="58161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15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57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10097" y="62606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58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29147" y="672415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59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22797" y="71750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60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29147" y="76449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64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29147" y="80894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65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48197" y="855295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68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35497" y="89911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19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0</a:t>
            </a:r>
          </a:p>
        </p:txBody>
      </p:sp>
      <p:sp>
        <p:nvSpPr>
          <p:cNvPr id="69" name="กล่องข้อความ 29">
            <a:extLst>
              <a:ext uri="{FF2B5EF4-FFF2-40B4-BE49-F238E27FC236}">
                <a16:creationId xmlns:a16="http://schemas.microsoft.com/office/drawing/2014/main" xmlns="" id="{927BDCCA-46E3-4DD2-A7C9-ABA59A4BB104}"/>
              </a:ext>
            </a:extLst>
          </p:cNvPr>
          <p:cNvSpPr txBox="1"/>
          <p:nvPr/>
        </p:nvSpPr>
        <p:spPr>
          <a:xfrm>
            <a:off x="241847" y="9473708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20</a:t>
            </a:r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.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45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70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87068" y="536125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</a:t>
            </a:r>
            <a:r>
              <a:rPr lang="th-TH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3.75 </a:t>
            </a:r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%           3.75%                    -</a:t>
            </a:r>
            <a:endParaRPr lang="th-TH" sz="1000" dirty="0"/>
          </a:p>
        </p:txBody>
      </p:sp>
      <p:sp>
        <p:nvSpPr>
          <p:cNvPr id="71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80718" y="580575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2.15 %          2.15%                    -</a:t>
            </a:r>
            <a:endParaRPr lang="th-TH" sz="1000" dirty="0"/>
          </a:p>
        </p:txBody>
      </p:sp>
      <p:sp>
        <p:nvSpPr>
          <p:cNvPr id="72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87068" y="627565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0.5 %                2.1 %                  -</a:t>
            </a:r>
            <a:endParaRPr lang="th-TH" sz="1000" dirty="0"/>
          </a:p>
        </p:txBody>
      </p:sp>
      <p:sp>
        <p:nvSpPr>
          <p:cNvPr id="73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74368" y="673285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214 K              212 K                  -</a:t>
            </a:r>
            <a:endParaRPr lang="th-TH" sz="1000" dirty="0"/>
          </a:p>
        </p:txBody>
      </p:sp>
      <p:sp>
        <p:nvSpPr>
          <p:cNvPr id="74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68018" y="719640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-0.1 %               0.3 %                 -</a:t>
            </a:r>
            <a:endParaRPr lang="th-TH" sz="1000" dirty="0"/>
          </a:p>
        </p:txBody>
      </p:sp>
      <p:sp>
        <p:nvSpPr>
          <p:cNvPr id="75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61668" y="761550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0.5 %               0.9 %                 -</a:t>
            </a:r>
            <a:endParaRPr lang="th-TH" sz="1000" dirty="0"/>
          </a:p>
        </p:txBody>
      </p:sp>
      <p:sp>
        <p:nvSpPr>
          <p:cNvPr id="76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93418" y="810445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0.4 %                0.7 %                -</a:t>
            </a:r>
            <a:endParaRPr lang="th-TH" sz="1000" dirty="0"/>
          </a:p>
        </p:txBody>
      </p:sp>
      <p:sp>
        <p:nvSpPr>
          <p:cNvPr id="77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61668" y="853625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0.4 %                0.3 %                -</a:t>
            </a:r>
            <a:endParaRPr lang="th-TH" sz="1000" dirty="0"/>
          </a:p>
        </p:txBody>
      </p:sp>
      <p:sp>
        <p:nvSpPr>
          <p:cNvPr id="78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55318" y="899980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0.7 %               0.8 %                -</a:t>
            </a:r>
            <a:endParaRPr lang="th-TH" sz="1000" dirty="0"/>
          </a:p>
        </p:txBody>
      </p:sp>
      <p:sp>
        <p:nvSpPr>
          <p:cNvPr id="80" name="กล่องข้อความ 49">
            <a:extLst>
              <a:ext uri="{FF2B5EF4-FFF2-40B4-BE49-F238E27FC236}">
                <a16:creationId xmlns:a16="http://schemas.microsoft.com/office/drawing/2014/main" xmlns="" id="{6D42BC9E-8C86-4235-978F-AB227D8A8EBC}"/>
              </a:ext>
            </a:extLst>
          </p:cNvPr>
          <p:cNvSpPr txBox="1"/>
          <p:nvPr/>
        </p:nvSpPr>
        <p:spPr>
          <a:xfrm>
            <a:off x="5080718" y="9450651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52.8                 55.3                  -</a:t>
            </a:r>
            <a:endParaRPr lang="th-TH" sz="1000" dirty="0"/>
          </a:p>
        </p:txBody>
      </p:sp>
      <p:pic>
        <p:nvPicPr>
          <p:cNvPr id="81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7895" y="5326365"/>
            <a:ext cx="280440" cy="280440"/>
          </a:xfrm>
          <a:prstGeom prst="rect">
            <a:avLst/>
          </a:prstGeom>
        </p:spPr>
      </p:pic>
      <p:pic>
        <p:nvPicPr>
          <p:cNvPr id="87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245" y="6221715"/>
            <a:ext cx="280440" cy="280440"/>
          </a:xfrm>
          <a:prstGeom prst="rect">
            <a:avLst/>
          </a:prstGeom>
        </p:spPr>
      </p:pic>
      <p:pic>
        <p:nvPicPr>
          <p:cNvPr id="89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7895" y="6710665"/>
            <a:ext cx="280440" cy="280440"/>
          </a:xfrm>
          <a:prstGeom prst="rect">
            <a:avLst/>
          </a:prstGeom>
        </p:spPr>
      </p:pic>
      <p:pic>
        <p:nvPicPr>
          <p:cNvPr id="92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245" y="7142465"/>
            <a:ext cx="280440" cy="280440"/>
          </a:xfrm>
          <a:prstGeom prst="rect">
            <a:avLst/>
          </a:prstGeom>
        </p:spPr>
      </p:pic>
      <p:pic>
        <p:nvPicPr>
          <p:cNvPr id="93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8845" y="7618715"/>
            <a:ext cx="280440" cy="280440"/>
          </a:xfrm>
          <a:prstGeom prst="rect">
            <a:avLst/>
          </a:prstGeom>
        </p:spPr>
      </p:pic>
      <p:pic>
        <p:nvPicPr>
          <p:cNvPr id="94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5195" y="8063215"/>
            <a:ext cx="280440" cy="280440"/>
          </a:xfrm>
          <a:prstGeom prst="rect">
            <a:avLst/>
          </a:prstGeom>
        </p:spPr>
      </p:pic>
      <p:pic>
        <p:nvPicPr>
          <p:cNvPr id="97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145" y="8507715"/>
            <a:ext cx="280440" cy="280440"/>
          </a:xfrm>
          <a:prstGeom prst="rect">
            <a:avLst/>
          </a:prstGeom>
        </p:spPr>
      </p:pic>
      <p:pic>
        <p:nvPicPr>
          <p:cNvPr id="98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145" y="8964915"/>
            <a:ext cx="280440" cy="280440"/>
          </a:xfrm>
          <a:prstGeom prst="rect">
            <a:avLst/>
          </a:prstGeom>
        </p:spPr>
      </p:pic>
      <p:pic>
        <p:nvPicPr>
          <p:cNvPr id="100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6145" y="9415765"/>
            <a:ext cx="280440" cy="280440"/>
          </a:xfrm>
          <a:prstGeom prst="rect">
            <a:avLst/>
          </a:prstGeom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3716" y="5339117"/>
            <a:ext cx="324244" cy="280279"/>
          </a:xfrm>
          <a:prstGeom prst="rect">
            <a:avLst/>
          </a:prstGeom>
        </p:spPr>
      </p:pic>
      <p:pic>
        <p:nvPicPr>
          <p:cNvPr id="96" name="Picture 11">
            <a:extLst>
              <a:ext uri="{FF2B5EF4-FFF2-40B4-BE49-F238E27FC236}">
                <a16:creationId xmlns:a16="http://schemas.microsoft.com/office/drawing/2014/main" xmlns="" id="{64F7764A-A0F4-44CD-BBD6-FEDEE7ABE2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5284" y="8550752"/>
            <a:ext cx="324009" cy="190622"/>
          </a:xfrm>
          <a:prstGeom prst="rect">
            <a:avLst/>
          </a:prstGeom>
        </p:spPr>
      </p:pic>
      <p:pic>
        <p:nvPicPr>
          <p:cNvPr id="102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934" y="7205394"/>
            <a:ext cx="324009" cy="190667"/>
          </a:xfrm>
          <a:prstGeom prst="rect">
            <a:avLst/>
          </a:prstGeom>
        </p:spPr>
      </p:pic>
      <p:pic>
        <p:nvPicPr>
          <p:cNvPr id="103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36234" y="7675294"/>
            <a:ext cx="324009" cy="190667"/>
          </a:xfrm>
          <a:prstGeom prst="rect">
            <a:avLst/>
          </a:prstGeom>
        </p:spPr>
      </p:pic>
      <p:pic>
        <p:nvPicPr>
          <p:cNvPr id="107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934" y="8110269"/>
            <a:ext cx="324009" cy="190667"/>
          </a:xfrm>
          <a:prstGeom prst="rect">
            <a:avLst/>
          </a:prstGeom>
        </p:spPr>
      </p:pic>
      <p:pic>
        <p:nvPicPr>
          <p:cNvPr id="108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5284" y="9027844"/>
            <a:ext cx="324009" cy="190667"/>
          </a:xfrm>
          <a:prstGeom prst="rect">
            <a:avLst/>
          </a:prstGeom>
        </p:spPr>
      </p:pic>
      <p:pic>
        <p:nvPicPr>
          <p:cNvPr id="109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8934" y="9485044"/>
            <a:ext cx="324009" cy="190667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1016" y="5789967"/>
            <a:ext cx="324244" cy="280279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0066" y="4881917"/>
            <a:ext cx="324244" cy="280279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6416" y="4431067"/>
            <a:ext cx="324244" cy="280279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0066" y="3961167"/>
            <a:ext cx="324244" cy="280279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7366" y="3529367"/>
            <a:ext cx="324244" cy="280279"/>
          </a:xfrm>
          <a:prstGeom prst="rect">
            <a:avLst/>
          </a:prstGeom>
        </p:spPr>
      </p:pic>
      <p:pic>
        <p:nvPicPr>
          <p:cNvPr id="124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0834" y="3093769"/>
            <a:ext cx="324009" cy="190667"/>
          </a:xfrm>
          <a:prstGeom prst="rect">
            <a:avLst/>
          </a:prstGeom>
        </p:spPr>
      </p:pic>
      <p:pic>
        <p:nvPicPr>
          <p:cNvPr id="126" name="รูปภาพ 51">
            <a:extLst>
              <a:ext uri="{FF2B5EF4-FFF2-40B4-BE49-F238E27FC236}">
                <a16:creationId xmlns:a16="http://schemas.microsoft.com/office/drawing/2014/main" xmlns="" id="{EBB59CD9-587C-4385-BA08-5D1F691299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20595" y="3047560"/>
            <a:ext cx="280440" cy="2804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58E15F34-BE79-E663-6871-4AD56D41BC4C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95195" y="5783565"/>
            <a:ext cx="296973" cy="299490"/>
          </a:xfrm>
          <a:prstGeom prst="rect">
            <a:avLst/>
          </a:prstGeom>
        </p:spPr>
      </p:pic>
      <p:pic>
        <p:nvPicPr>
          <p:cNvPr id="123" name="Picture 122" descr="Night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7559675" cy="139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5094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7559675" cy="10732228"/>
          </a:xfrm>
          <a:prstGeom prst="rect">
            <a:avLst/>
          </a:prstGeom>
        </p:spPr>
      </p:pic>
      <p:sp>
        <p:nvSpPr>
          <p:cNvPr id="66" name="กล่องข้อความ 65">
            <a:extLst>
              <a:ext uri="{FF2B5EF4-FFF2-40B4-BE49-F238E27FC236}">
                <a16:creationId xmlns:a16="http://schemas.microsoft.com/office/drawing/2014/main" xmlns="" id="{C657C347-3ED5-423A-A63F-1B8433308486}"/>
              </a:ext>
            </a:extLst>
          </p:cNvPr>
          <p:cNvSpPr txBox="1"/>
          <p:nvPr/>
        </p:nvSpPr>
        <p:spPr>
          <a:xfrm>
            <a:off x="2088688" y="9951301"/>
            <a:ext cx="2362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99" name="กล่องข้อความ 98">
            <a:extLst>
              <a:ext uri="{FF2B5EF4-FFF2-40B4-BE49-F238E27FC236}">
                <a16:creationId xmlns:a16="http://schemas.microsoft.com/office/drawing/2014/main" xmlns="" id="{5C6A9BCE-8F75-4E82-AE72-4B2B7067AB8E}"/>
              </a:ext>
            </a:extLst>
          </p:cNvPr>
          <p:cNvSpPr txBox="1"/>
          <p:nvPr/>
        </p:nvSpPr>
        <p:spPr>
          <a:xfrm>
            <a:off x="105712" y="9918873"/>
            <a:ext cx="14322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11" name="กล่องข้อความ 110">
            <a:extLst>
              <a:ext uri="{FF2B5EF4-FFF2-40B4-BE49-F238E27FC236}">
                <a16:creationId xmlns:a16="http://schemas.microsoft.com/office/drawing/2014/main" xmlns="" id="{D2E7DD7C-EAE3-452A-AA2F-78796C6B93ED}"/>
              </a:ext>
            </a:extLst>
          </p:cNvPr>
          <p:cNvSpPr txBox="1"/>
          <p:nvPr/>
        </p:nvSpPr>
        <p:spPr>
          <a:xfrm>
            <a:off x="4976977" y="9903898"/>
            <a:ext cx="203711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01" name="กล่องข้อความ 100">
            <a:extLst>
              <a:ext uri="{FF2B5EF4-FFF2-40B4-BE49-F238E27FC236}">
                <a16:creationId xmlns:a16="http://schemas.microsoft.com/office/drawing/2014/main" xmlns="" id="{E70D8C9B-A709-443A-809E-E23EBD0C7B6F}"/>
              </a:ext>
            </a:extLst>
          </p:cNvPr>
          <p:cNvSpPr txBox="1"/>
          <p:nvPr/>
        </p:nvSpPr>
        <p:spPr>
          <a:xfrm>
            <a:off x="142751" y="9475783"/>
            <a:ext cx="144360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</a:t>
            </a:r>
          </a:p>
        </p:txBody>
      </p:sp>
      <p:sp>
        <p:nvSpPr>
          <p:cNvPr id="84" name="กล่องข้อความ 83">
            <a:extLst>
              <a:ext uri="{FF2B5EF4-FFF2-40B4-BE49-F238E27FC236}">
                <a16:creationId xmlns:a16="http://schemas.microsoft.com/office/drawing/2014/main" xmlns="" id="{C4475984-43F8-40BD-B75E-B56070ED8962}"/>
              </a:ext>
            </a:extLst>
          </p:cNvPr>
          <p:cNvSpPr txBox="1"/>
          <p:nvPr/>
        </p:nvSpPr>
        <p:spPr>
          <a:xfrm>
            <a:off x="127692" y="6761857"/>
            <a:ext cx="14737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86" name="กล่องข้อความ 85">
            <a:extLst>
              <a:ext uri="{FF2B5EF4-FFF2-40B4-BE49-F238E27FC236}">
                <a16:creationId xmlns:a16="http://schemas.microsoft.com/office/drawing/2014/main" xmlns="" id="{03BD8200-D480-4685-82D0-0C7FDE4543F5}"/>
              </a:ext>
            </a:extLst>
          </p:cNvPr>
          <p:cNvSpPr txBox="1"/>
          <p:nvPr/>
        </p:nvSpPr>
        <p:spPr>
          <a:xfrm>
            <a:off x="186171" y="7657493"/>
            <a:ext cx="147371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05" name="กล่องข้อความ 73">
            <a:extLst>
              <a:ext uri="{FF2B5EF4-FFF2-40B4-BE49-F238E27FC236}">
                <a16:creationId xmlns:a16="http://schemas.microsoft.com/office/drawing/2014/main" xmlns="" id="{C56ED025-EC5C-4E17-850F-804650F7D990}"/>
              </a:ext>
            </a:extLst>
          </p:cNvPr>
          <p:cNvSpPr txBox="1"/>
          <p:nvPr/>
        </p:nvSpPr>
        <p:spPr>
          <a:xfrm>
            <a:off x="142514" y="6761392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19" name="กล่องข้อความ 73">
            <a:extLst>
              <a:ext uri="{FF2B5EF4-FFF2-40B4-BE49-F238E27FC236}">
                <a16:creationId xmlns:a16="http://schemas.microsoft.com/office/drawing/2014/main" xmlns="" id="{364AA2CF-849D-4EEF-B4F1-97B65F7237B0}"/>
              </a:ext>
            </a:extLst>
          </p:cNvPr>
          <p:cNvSpPr txBox="1"/>
          <p:nvPr/>
        </p:nvSpPr>
        <p:spPr>
          <a:xfrm>
            <a:off x="162931" y="9496162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21" name="กล่องข้อความ 73">
            <a:extLst>
              <a:ext uri="{FF2B5EF4-FFF2-40B4-BE49-F238E27FC236}">
                <a16:creationId xmlns:a16="http://schemas.microsoft.com/office/drawing/2014/main" xmlns="" id="{AFD15C39-2191-47DA-9E8C-1E960E3D7EF2}"/>
              </a:ext>
            </a:extLst>
          </p:cNvPr>
          <p:cNvSpPr txBox="1"/>
          <p:nvPr/>
        </p:nvSpPr>
        <p:spPr>
          <a:xfrm>
            <a:off x="126389" y="9947635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</a:t>
            </a:r>
            <a:endParaRPr lang="th-TH" sz="1000" b="1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36" name="กล่องข้อความ 135">
            <a:extLst>
              <a:ext uri="{FF2B5EF4-FFF2-40B4-BE49-F238E27FC236}">
                <a16:creationId xmlns:a16="http://schemas.microsoft.com/office/drawing/2014/main" xmlns="" id="{71EAD25F-3701-4148-ABBB-494634E255B6}"/>
              </a:ext>
            </a:extLst>
          </p:cNvPr>
          <p:cNvSpPr txBox="1"/>
          <p:nvPr/>
        </p:nvSpPr>
        <p:spPr>
          <a:xfrm>
            <a:off x="4926483" y="9951844"/>
            <a:ext cx="20725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</a:t>
            </a:r>
            <a:endParaRPr lang="th-TH" sz="1000"/>
          </a:p>
        </p:txBody>
      </p:sp>
      <p:sp>
        <p:nvSpPr>
          <p:cNvPr id="183" name="กล่องข้อความ 49">
            <a:extLst>
              <a:ext uri="{FF2B5EF4-FFF2-40B4-BE49-F238E27FC236}">
                <a16:creationId xmlns:a16="http://schemas.microsoft.com/office/drawing/2014/main" xmlns="" id="{5A777614-F855-4037-A351-78919518FA1C}"/>
              </a:ext>
            </a:extLst>
          </p:cNvPr>
          <p:cNvSpPr txBox="1"/>
          <p:nvPr/>
        </p:nvSpPr>
        <p:spPr>
          <a:xfrm>
            <a:off x="195544" y="3538357"/>
            <a:ext cx="1448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                     21.00</a:t>
            </a:r>
            <a:endParaRPr lang="th-TH" sz="1000" dirty="0">
              <a:solidFill>
                <a:srgbClr val="002060"/>
              </a:solidFill>
            </a:endParaRPr>
          </a:p>
        </p:txBody>
      </p:sp>
      <p:pic>
        <p:nvPicPr>
          <p:cNvPr id="186" name="รูปภาพ 51">
            <a:extLst>
              <a:ext uri="{FF2B5EF4-FFF2-40B4-BE49-F238E27FC236}">
                <a16:creationId xmlns:a16="http://schemas.microsoft.com/office/drawing/2014/main" xmlns="" id="{EBB59CD9-587C-4385-BA08-5D1F691299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98370" y="3504760"/>
            <a:ext cx="280440" cy="280440"/>
          </a:xfrm>
          <a:prstGeom prst="rect">
            <a:avLst/>
          </a:prstGeom>
        </p:spPr>
      </p:pic>
      <p:sp>
        <p:nvSpPr>
          <p:cNvPr id="201" name="กล่องข้อความ 49">
            <a:extLst>
              <a:ext uri="{FF2B5EF4-FFF2-40B4-BE49-F238E27FC236}">
                <a16:creationId xmlns:a16="http://schemas.microsoft.com/office/drawing/2014/main" xmlns="" id="{2383B447-553B-4EE7-93F8-D9028B8CF565}"/>
              </a:ext>
            </a:extLst>
          </p:cNvPr>
          <p:cNvSpPr txBox="1"/>
          <p:nvPr/>
        </p:nvSpPr>
        <p:spPr>
          <a:xfrm>
            <a:off x="5061093" y="3516096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  52.7               53.0                   -</a:t>
            </a:r>
            <a:endParaRPr lang="th-TH" sz="1000" dirty="0"/>
          </a:p>
        </p:txBody>
      </p:sp>
      <p:sp>
        <p:nvSpPr>
          <p:cNvPr id="202" name="กล่องข้อความ 48">
            <a:extLst>
              <a:ext uri="{FF2B5EF4-FFF2-40B4-BE49-F238E27FC236}">
                <a16:creationId xmlns:a16="http://schemas.microsoft.com/office/drawing/2014/main" xmlns="" id="{B6829082-632F-4D45-A60C-5C7F52BAD672}"/>
              </a:ext>
            </a:extLst>
          </p:cNvPr>
          <p:cNvSpPr txBox="1"/>
          <p:nvPr/>
        </p:nvSpPr>
        <p:spPr>
          <a:xfrm>
            <a:off x="2048265" y="3538357"/>
            <a:ext cx="25238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ดัชนีผู้จัดการฝ่ายจัดซื้อภาคการผลิต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ISM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itchFamily="2" charset="-34"/>
            </a:endParaRPr>
          </a:p>
        </p:txBody>
      </p:sp>
      <p:sp>
        <p:nvSpPr>
          <p:cNvPr id="116" name="กล่องข้อความ 73">
            <a:extLst>
              <a:ext uri="{FF2B5EF4-FFF2-40B4-BE49-F238E27FC236}">
                <a16:creationId xmlns:a16="http://schemas.microsoft.com/office/drawing/2014/main" xmlns="" id="{B79DEAD9-88AB-4756-B3B2-38FA22434DB4}"/>
              </a:ext>
            </a:extLst>
          </p:cNvPr>
          <p:cNvSpPr txBox="1"/>
          <p:nvPr/>
        </p:nvSpPr>
        <p:spPr>
          <a:xfrm>
            <a:off x="222007" y="6671627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22" name="กล่องข้อความ 73">
            <a:extLst>
              <a:ext uri="{FF2B5EF4-FFF2-40B4-BE49-F238E27FC236}">
                <a16:creationId xmlns:a16="http://schemas.microsoft.com/office/drawing/2014/main" xmlns="" id="{8DA5178B-3EDA-4E3A-8604-B681D3CC0422}"/>
              </a:ext>
            </a:extLst>
          </p:cNvPr>
          <p:cNvSpPr txBox="1"/>
          <p:nvPr/>
        </p:nvSpPr>
        <p:spPr>
          <a:xfrm>
            <a:off x="240985" y="7157404"/>
            <a:ext cx="14218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pic>
        <p:nvPicPr>
          <p:cNvPr id="115" name="รูปภาพ 51">
            <a:extLst>
              <a:ext uri="{FF2B5EF4-FFF2-40B4-BE49-F238E27FC236}">
                <a16:creationId xmlns:a16="http://schemas.microsoft.com/office/drawing/2014/main" xmlns="" id="{2403BAED-A6E0-419C-ADA5-53AFAB27E2E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82495" y="3065765"/>
            <a:ext cx="280440" cy="280440"/>
          </a:xfrm>
          <a:prstGeom prst="rect">
            <a:avLst/>
          </a:prstGeom>
        </p:spPr>
      </p:pic>
      <p:sp>
        <p:nvSpPr>
          <p:cNvPr id="104" name="TextBox 103"/>
          <p:cNvSpPr txBox="1"/>
          <p:nvPr/>
        </p:nvSpPr>
        <p:spPr>
          <a:xfrm>
            <a:off x="286918" y="1595631"/>
            <a:ext cx="16193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30</a:t>
            </a:r>
            <a:r>
              <a:rPr lang="th-TH" sz="1600" dirty="0" smtClean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</a:t>
            </a:r>
            <a:r>
              <a:rPr lang="th-TH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เมษายน 256</a:t>
            </a:r>
            <a:r>
              <a:rPr lang="en-US" sz="1600" dirty="0">
                <a:solidFill>
                  <a:schemeClr val="bg1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9</a:t>
            </a:r>
            <a:endParaRPr lang="th-TH" sz="1600" dirty="0">
              <a:solidFill>
                <a:schemeClr val="bg1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sp>
        <p:nvSpPr>
          <p:cNvPr id="146" name="กล่องข้อความ 29">
            <a:extLst>
              <a:ext uri="{FF2B5EF4-FFF2-40B4-BE49-F238E27FC236}">
                <a16:creationId xmlns:a16="http://schemas.microsoft.com/office/drawing/2014/main" xmlns="" id="{64BADD72-6BEA-465E-A687-9B81CBA12695}"/>
              </a:ext>
            </a:extLst>
          </p:cNvPr>
          <p:cNvSpPr txBox="1"/>
          <p:nvPr/>
        </p:nvSpPr>
        <p:spPr>
          <a:xfrm>
            <a:off x="198549" y="3087404"/>
            <a:ext cx="14483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01/05/69        20.45        </a:t>
            </a:r>
            <a:endParaRPr lang="th-TH" sz="1000" dirty="0">
              <a:solidFill>
                <a:srgbClr val="002060"/>
              </a:solidFill>
            </a:endParaRPr>
          </a:p>
        </p:txBody>
      </p:sp>
      <p:sp>
        <p:nvSpPr>
          <p:cNvPr id="147" name="กล่องข้อความ 26">
            <a:extLst>
              <a:ext uri="{FF2B5EF4-FFF2-40B4-BE49-F238E27FC236}">
                <a16:creationId xmlns:a16="http://schemas.microsoft.com/office/drawing/2014/main" xmlns="" id="{76B7AE56-001E-42F8-B9FF-916B406D3E56}"/>
              </a:ext>
            </a:extLst>
          </p:cNvPr>
          <p:cNvSpPr txBox="1"/>
          <p:nvPr/>
        </p:nvSpPr>
        <p:spPr>
          <a:xfrm>
            <a:off x="2146129" y="3083699"/>
            <a:ext cx="23859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ดัชนีผู้จัดการฝ่ายจัดซื้อภาคการผลิต </a:t>
            </a:r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itchFamily="2" charset="-34"/>
              </a:rPr>
              <a:t>PMI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itchFamily="2" charset="-34"/>
            </a:endParaRPr>
          </a:p>
        </p:txBody>
      </p:sp>
      <p:sp>
        <p:nvSpPr>
          <p:cNvPr id="106" name="กล่องข้อความ 49">
            <a:extLst>
              <a:ext uri="{FF2B5EF4-FFF2-40B4-BE49-F238E27FC236}">
                <a16:creationId xmlns:a16="http://schemas.microsoft.com/office/drawing/2014/main" xmlns="" id="{66F8799A-0D72-4545-9D5D-C8A23C80407A}"/>
              </a:ext>
            </a:extLst>
          </p:cNvPr>
          <p:cNvSpPr txBox="1"/>
          <p:nvPr/>
        </p:nvSpPr>
        <p:spPr>
          <a:xfrm>
            <a:off x="5061093" y="3071927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</a:t>
            </a:r>
            <a:endParaRPr lang="th-TH" sz="1000" dirty="0"/>
          </a:p>
        </p:txBody>
      </p:sp>
      <p:sp>
        <p:nvSpPr>
          <p:cNvPr id="61" name="กล่องข้อความ 60">
            <a:extLst>
              <a:ext uri="{FF2B5EF4-FFF2-40B4-BE49-F238E27FC236}">
                <a16:creationId xmlns:a16="http://schemas.microsoft.com/office/drawing/2014/main" xmlns="" id="{67ED98AC-E40F-4A7D-9543-528B3B4E7A9E}"/>
              </a:ext>
            </a:extLst>
          </p:cNvPr>
          <p:cNvSpPr txBox="1"/>
          <p:nvPr/>
        </p:nvSpPr>
        <p:spPr>
          <a:xfrm>
            <a:off x="194952" y="5348941"/>
            <a:ext cx="14155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anose="02000506000000020004" pitchFamily="2" charset="-34"/>
                <a:cs typeface="Sukhumvit Set" panose="02000506000000020004" pitchFamily="2" charset="-34"/>
              </a:rPr>
              <a:t>                          </a:t>
            </a:r>
            <a:endParaRPr lang="th-TH" sz="1000" b="1" dirty="0">
              <a:solidFill>
                <a:srgbClr val="002060"/>
              </a:solidFill>
              <a:latin typeface="Sukhumvit Set" panose="02000506000000020004" pitchFamily="2" charset="-34"/>
              <a:cs typeface="Sukhumvit Set" panose="02000506000000020004" pitchFamily="2" charset="-34"/>
            </a:endParaRPr>
          </a:p>
        </p:txBody>
      </p:sp>
      <p:pic>
        <p:nvPicPr>
          <p:cNvPr id="114" name="Picture 12">
            <a:extLst>
              <a:ext uri="{FF2B5EF4-FFF2-40B4-BE49-F238E27FC236}">
                <a16:creationId xmlns:a16="http://schemas.microsoft.com/office/drawing/2014/main" xmlns="" id="{A9287BDE-BC05-4316-99E9-4D9B6B5AE1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9884" y="3576369"/>
            <a:ext cx="324009" cy="190667"/>
          </a:xfrm>
          <a:prstGeom prst="rect">
            <a:avLst/>
          </a:prstGeom>
        </p:spPr>
      </p:pic>
      <p:sp>
        <p:nvSpPr>
          <p:cNvPr id="39" name="กล่องข้อความ 49">
            <a:extLst>
              <a:ext uri="{FF2B5EF4-FFF2-40B4-BE49-F238E27FC236}">
                <a16:creationId xmlns:a16="http://schemas.microsoft.com/office/drawing/2014/main" xmlns="" id="{2383B447-553B-4EE7-93F8-D9028B8CF565}"/>
              </a:ext>
            </a:extLst>
          </p:cNvPr>
          <p:cNvSpPr txBox="1"/>
          <p:nvPr/>
        </p:nvSpPr>
        <p:spPr>
          <a:xfrm>
            <a:off x="5099193" y="3084296"/>
            <a:ext cx="22179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rgbClr val="002060"/>
                </a:solidFill>
                <a:latin typeface="Sukhumvit Set" pitchFamily="2" charset="-34"/>
                <a:cs typeface="Sukhumvit Set" pitchFamily="2" charset="-34"/>
              </a:rPr>
              <a:t>    52.3                   -                       -</a:t>
            </a:r>
            <a:endParaRPr lang="th-TH" sz="1000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xmlns="" id="{01F98AF9-3E33-4427-BCB7-1C1B5510E1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8316" y="3053117"/>
            <a:ext cx="324244" cy="280279"/>
          </a:xfrm>
          <a:prstGeom prst="rect">
            <a:avLst/>
          </a:prstGeom>
        </p:spPr>
      </p:pic>
      <p:pic>
        <p:nvPicPr>
          <p:cNvPr id="28" name="Picture 27" descr="Nightt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7559675" cy="139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350946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47193</TotalTime>
  <Words>847</Words>
  <Application>Microsoft Office PowerPoint</Application>
  <PresentationFormat>Custom</PresentationFormat>
  <Paragraphs>137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Slide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5655</cp:revision>
  <dcterms:created xsi:type="dcterms:W3CDTF">2024-09-03T07:18:58Z</dcterms:created>
  <dcterms:modified xsi:type="dcterms:W3CDTF">2026-04-30T10:39:56Z</dcterms:modified>
</cp:coreProperties>
</file>